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63" r:id="rId4"/>
    <p:sldId id="296" r:id="rId5"/>
    <p:sldId id="266" r:id="rId6"/>
    <p:sldId id="269" r:id="rId7"/>
    <p:sldId id="283" r:id="rId8"/>
    <p:sldId id="284" r:id="rId9"/>
    <p:sldId id="288" r:id="rId10"/>
    <p:sldId id="294" r:id="rId11"/>
    <p:sldId id="287" r:id="rId12"/>
    <p:sldId id="290" r:id="rId13"/>
    <p:sldId id="289" r:id="rId14"/>
    <p:sldId id="295" r:id="rId15"/>
    <p:sldId id="304" r:id="rId16"/>
    <p:sldId id="307" r:id="rId17"/>
    <p:sldId id="300" r:id="rId18"/>
    <p:sldId id="271" r:id="rId19"/>
    <p:sldId id="298" r:id="rId20"/>
    <p:sldId id="309" r:id="rId21"/>
    <p:sldId id="302" r:id="rId22"/>
    <p:sldId id="305" r:id="rId23"/>
    <p:sldId id="306" r:id="rId24"/>
    <p:sldId id="260" r:id="rId25"/>
    <p:sldId id="261" r:id="rId2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 autoAdjust="0"/>
    <p:restoredTop sz="94607" autoAdjust="0"/>
  </p:normalViewPr>
  <p:slideViewPr>
    <p:cSldViewPr snapToGrid="0" snapToObjects="1">
      <p:cViewPr>
        <p:scale>
          <a:sx n="70" d="100"/>
          <a:sy n="70" d="100"/>
        </p:scale>
        <p:origin x="-222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sv-SE" sz="1400" dirty="0"/>
              <a:t>Primära IVA-diagnoser 2017 (SIR)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407625448753823E-2"/>
          <c:y val="0.11097232329624153"/>
          <c:w val="0.86605984775861367"/>
          <c:h val="0.676360270446197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'SIR-rapport'!$B$3:$B$12</c:f>
              <c:strCache>
                <c:ptCount val="10"/>
                <c:pt idx="0">
                  <c:v>Septisk chock/svår sepsis</c:v>
                </c:pt>
                <c:pt idx="1">
                  <c:v>Resp. insuff </c:v>
                </c:pt>
                <c:pt idx="2">
                  <c:v>Hjärtstopp</c:v>
                </c:pt>
                <c:pt idx="3">
                  <c:v>Pneumoni </c:v>
                </c:pt>
                <c:pt idx="4">
                  <c:v>Multipla skador</c:v>
                </c:pt>
                <c:pt idx="5">
                  <c:v>Observation/pop-vård</c:v>
                </c:pt>
                <c:pt idx="6">
                  <c:v>Intrakraniell skada </c:v>
                </c:pt>
                <c:pt idx="7">
                  <c:v>Akut njursvikt</c:v>
                </c:pt>
                <c:pt idx="8">
                  <c:v>Hjärtsvikt</c:v>
                </c:pt>
                <c:pt idx="9">
                  <c:v>GI-blödning</c:v>
                </c:pt>
              </c:strCache>
            </c:strRef>
          </c:cat>
          <c:val>
            <c:numRef>
              <c:f>'SIR-rapport'!$B$2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'SIR-rapport'!$C$2</c:f>
              <c:strCache>
                <c:ptCount val="1"/>
                <c:pt idx="0">
                  <c:v>Antal vårdtillfällen</c:v>
                </c:pt>
              </c:strCache>
            </c:strRef>
          </c:tx>
          <c:invertIfNegative val="0"/>
          <c:cat>
            <c:strRef>
              <c:f>'SIR-rapport'!$B$3:$B$12</c:f>
              <c:strCache>
                <c:ptCount val="10"/>
                <c:pt idx="0">
                  <c:v>Septisk chock/svår sepsis</c:v>
                </c:pt>
                <c:pt idx="1">
                  <c:v>Resp. insuff </c:v>
                </c:pt>
                <c:pt idx="2">
                  <c:v>Hjärtstopp</c:v>
                </c:pt>
                <c:pt idx="3">
                  <c:v>Pneumoni </c:v>
                </c:pt>
                <c:pt idx="4">
                  <c:v>Multipla skador</c:v>
                </c:pt>
                <c:pt idx="5">
                  <c:v>Observation/pop-vård</c:v>
                </c:pt>
                <c:pt idx="6">
                  <c:v>Intrakraniell skada </c:v>
                </c:pt>
                <c:pt idx="7">
                  <c:v>Akut njursvikt</c:v>
                </c:pt>
                <c:pt idx="8">
                  <c:v>Hjärtsvikt</c:v>
                </c:pt>
                <c:pt idx="9">
                  <c:v>GI-blödning</c:v>
                </c:pt>
              </c:strCache>
            </c:strRef>
          </c:cat>
          <c:val>
            <c:numRef>
              <c:f>'SIR-rapport'!$C$3:$C$12</c:f>
              <c:numCache>
                <c:formatCode>0</c:formatCode>
                <c:ptCount val="10"/>
                <c:pt idx="0">
                  <c:v>3813</c:v>
                </c:pt>
                <c:pt idx="1">
                  <c:v>2172</c:v>
                </c:pt>
                <c:pt idx="2">
                  <c:v>2036</c:v>
                </c:pt>
                <c:pt idx="3">
                  <c:v>1214</c:v>
                </c:pt>
                <c:pt idx="4">
                  <c:v>1496</c:v>
                </c:pt>
                <c:pt idx="5">
                  <c:v>3117</c:v>
                </c:pt>
                <c:pt idx="6">
                  <c:v>1002</c:v>
                </c:pt>
                <c:pt idx="7">
                  <c:v>670</c:v>
                </c:pt>
                <c:pt idx="8">
                  <c:v>581</c:v>
                </c:pt>
                <c:pt idx="9">
                  <c:v>1075</c:v>
                </c:pt>
              </c:numCache>
            </c:numRef>
          </c:val>
        </c:ser>
        <c:ser>
          <c:idx val="2"/>
          <c:order val="2"/>
          <c:tx>
            <c:strRef>
              <c:f>'SIR-rapport'!$D$2</c:f>
              <c:strCache>
                <c:ptCount val="1"/>
                <c:pt idx="0">
                  <c:v>Antal vårddygn</c:v>
                </c:pt>
              </c:strCache>
            </c:strRef>
          </c:tx>
          <c:invertIfNegative val="0"/>
          <c:cat>
            <c:strRef>
              <c:f>'SIR-rapport'!$B$3:$B$12</c:f>
              <c:strCache>
                <c:ptCount val="10"/>
                <c:pt idx="0">
                  <c:v>Septisk chock/svår sepsis</c:v>
                </c:pt>
                <c:pt idx="1">
                  <c:v>Resp. insuff </c:v>
                </c:pt>
                <c:pt idx="2">
                  <c:v>Hjärtstopp</c:v>
                </c:pt>
                <c:pt idx="3">
                  <c:v>Pneumoni </c:v>
                </c:pt>
                <c:pt idx="4">
                  <c:v>Multipla skador</c:v>
                </c:pt>
                <c:pt idx="5">
                  <c:v>Observation/pop-vård</c:v>
                </c:pt>
                <c:pt idx="6">
                  <c:v>Intrakraniell skada </c:v>
                </c:pt>
                <c:pt idx="7">
                  <c:v>Akut njursvikt</c:v>
                </c:pt>
                <c:pt idx="8">
                  <c:v>Hjärtsvikt</c:v>
                </c:pt>
                <c:pt idx="9">
                  <c:v>GI-blödning</c:v>
                </c:pt>
              </c:strCache>
            </c:strRef>
          </c:cat>
          <c:val>
            <c:numRef>
              <c:f>'SIR-rapport'!$D$3:$D$12</c:f>
              <c:numCache>
                <c:formatCode>0</c:formatCode>
                <c:ptCount val="10"/>
                <c:pt idx="0">
                  <c:v>15842</c:v>
                </c:pt>
                <c:pt idx="1">
                  <c:v>9125</c:v>
                </c:pt>
                <c:pt idx="2">
                  <c:v>6625</c:v>
                </c:pt>
                <c:pt idx="3">
                  <c:v>5754</c:v>
                </c:pt>
                <c:pt idx="4">
                  <c:v>4781</c:v>
                </c:pt>
                <c:pt idx="5">
                  <c:v>3608</c:v>
                </c:pt>
                <c:pt idx="6">
                  <c:v>2788</c:v>
                </c:pt>
                <c:pt idx="7">
                  <c:v>2091</c:v>
                </c:pt>
                <c:pt idx="8">
                  <c:v>2053</c:v>
                </c:pt>
                <c:pt idx="9">
                  <c:v>1641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83840"/>
        <c:axId val="40489728"/>
      </c:barChart>
      <c:catAx>
        <c:axId val="4048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40489728"/>
        <c:crosses val="autoZero"/>
        <c:auto val="1"/>
        <c:lblAlgn val="ctr"/>
        <c:lblOffset val="100"/>
        <c:noMultiLvlLbl val="0"/>
      </c:catAx>
      <c:valAx>
        <c:axId val="40489728"/>
        <c:scaling>
          <c:orientation val="minMax"/>
          <c:max val="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40483840"/>
        <c:crosses val="autoZero"/>
        <c:crossBetween val="between"/>
        <c:majorUnit val="5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9677360907487493"/>
          <c:y val="0.31861957377796152"/>
          <c:w val="0.16194180909961467"/>
          <c:h val="9.3752451593037911E-2"/>
        </c:manualLayout>
      </c:layout>
      <c:overlay val="0"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sv-SE" sz="1400" dirty="0"/>
              <a:t>Primära IVA-diagnoser 2017 (SIR)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407625448753823E-2"/>
          <c:y val="0.11097232329624149"/>
          <c:w val="0.86605984775861367"/>
          <c:h val="0.676360270446197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'SIR-rapport'!$B$3:$B$12</c:f>
              <c:strCache>
                <c:ptCount val="10"/>
                <c:pt idx="0">
                  <c:v>Septisk chock/svår sepsis</c:v>
                </c:pt>
                <c:pt idx="1">
                  <c:v>Resp. insuff </c:v>
                </c:pt>
                <c:pt idx="2">
                  <c:v>Hjärtstopp</c:v>
                </c:pt>
                <c:pt idx="3">
                  <c:v>Pneumoni </c:v>
                </c:pt>
                <c:pt idx="4">
                  <c:v>Multipla skador</c:v>
                </c:pt>
                <c:pt idx="5">
                  <c:v>Observation/pop-vård</c:v>
                </c:pt>
                <c:pt idx="6">
                  <c:v>Intrakraniell skada </c:v>
                </c:pt>
                <c:pt idx="7">
                  <c:v>Akut njursvikt</c:v>
                </c:pt>
                <c:pt idx="8">
                  <c:v>Hjärtsvikt</c:v>
                </c:pt>
                <c:pt idx="9">
                  <c:v>GI-blödning</c:v>
                </c:pt>
              </c:strCache>
            </c:strRef>
          </c:cat>
          <c:val>
            <c:numRef>
              <c:f>'SIR-rapport'!$B$2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'SIR-rapport'!$C$2</c:f>
              <c:strCache>
                <c:ptCount val="1"/>
                <c:pt idx="0">
                  <c:v>Antal vårdtillfällen</c:v>
                </c:pt>
              </c:strCache>
            </c:strRef>
          </c:tx>
          <c:invertIfNegative val="0"/>
          <c:cat>
            <c:strRef>
              <c:f>'SIR-rapport'!$B$3:$B$12</c:f>
              <c:strCache>
                <c:ptCount val="10"/>
                <c:pt idx="0">
                  <c:v>Septisk chock/svår sepsis</c:v>
                </c:pt>
                <c:pt idx="1">
                  <c:v>Resp. insuff </c:v>
                </c:pt>
                <c:pt idx="2">
                  <c:v>Hjärtstopp</c:v>
                </c:pt>
                <c:pt idx="3">
                  <c:v>Pneumoni </c:v>
                </c:pt>
                <c:pt idx="4">
                  <c:v>Multipla skador</c:v>
                </c:pt>
                <c:pt idx="5">
                  <c:v>Observation/pop-vård</c:v>
                </c:pt>
                <c:pt idx="6">
                  <c:v>Intrakraniell skada </c:v>
                </c:pt>
                <c:pt idx="7">
                  <c:v>Akut njursvikt</c:v>
                </c:pt>
                <c:pt idx="8">
                  <c:v>Hjärtsvikt</c:v>
                </c:pt>
                <c:pt idx="9">
                  <c:v>GI-blödning</c:v>
                </c:pt>
              </c:strCache>
            </c:strRef>
          </c:cat>
          <c:val>
            <c:numRef>
              <c:f>'SIR-rapport'!$C$3:$C$12</c:f>
              <c:numCache>
                <c:formatCode>0</c:formatCode>
                <c:ptCount val="10"/>
                <c:pt idx="0">
                  <c:v>3813</c:v>
                </c:pt>
                <c:pt idx="1">
                  <c:v>2172</c:v>
                </c:pt>
                <c:pt idx="2">
                  <c:v>2036</c:v>
                </c:pt>
                <c:pt idx="3">
                  <c:v>1214</c:v>
                </c:pt>
                <c:pt idx="4">
                  <c:v>1496</c:v>
                </c:pt>
                <c:pt idx="5">
                  <c:v>3117</c:v>
                </c:pt>
                <c:pt idx="6">
                  <c:v>1002</c:v>
                </c:pt>
                <c:pt idx="7">
                  <c:v>670</c:v>
                </c:pt>
                <c:pt idx="8">
                  <c:v>581</c:v>
                </c:pt>
                <c:pt idx="9">
                  <c:v>1075</c:v>
                </c:pt>
              </c:numCache>
            </c:numRef>
          </c:val>
        </c:ser>
        <c:ser>
          <c:idx val="2"/>
          <c:order val="2"/>
          <c:tx>
            <c:strRef>
              <c:f>'SIR-rapport'!$D$2</c:f>
              <c:strCache>
                <c:ptCount val="1"/>
                <c:pt idx="0">
                  <c:v>Antal vårddygn</c:v>
                </c:pt>
              </c:strCache>
            </c:strRef>
          </c:tx>
          <c:invertIfNegative val="0"/>
          <c:cat>
            <c:strRef>
              <c:f>'SIR-rapport'!$B$3:$B$12</c:f>
              <c:strCache>
                <c:ptCount val="10"/>
                <c:pt idx="0">
                  <c:v>Septisk chock/svår sepsis</c:v>
                </c:pt>
                <c:pt idx="1">
                  <c:v>Resp. insuff </c:v>
                </c:pt>
                <c:pt idx="2">
                  <c:v>Hjärtstopp</c:v>
                </c:pt>
                <c:pt idx="3">
                  <c:v>Pneumoni </c:v>
                </c:pt>
                <c:pt idx="4">
                  <c:v>Multipla skador</c:v>
                </c:pt>
                <c:pt idx="5">
                  <c:v>Observation/pop-vård</c:v>
                </c:pt>
                <c:pt idx="6">
                  <c:v>Intrakraniell skada </c:v>
                </c:pt>
                <c:pt idx="7">
                  <c:v>Akut njursvikt</c:v>
                </c:pt>
                <c:pt idx="8">
                  <c:v>Hjärtsvikt</c:v>
                </c:pt>
                <c:pt idx="9">
                  <c:v>GI-blödning</c:v>
                </c:pt>
              </c:strCache>
            </c:strRef>
          </c:cat>
          <c:val>
            <c:numRef>
              <c:f>'SIR-rapport'!$D$3:$D$12</c:f>
              <c:numCache>
                <c:formatCode>0</c:formatCode>
                <c:ptCount val="10"/>
                <c:pt idx="0">
                  <c:v>15842</c:v>
                </c:pt>
                <c:pt idx="1">
                  <c:v>9125</c:v>
                </c:pt>
                <c:pt idx="2">
                  <c:v>6625</c:v>
                </c:pt>
                <c:pt idx="3">
                  <c:v>5754</c:v>
                </c:pt>
                <c:pt idx="4">
                  <c:v>4781</c:v>
                </c:pt>
                <c:pt idx="5">
                  <c:v>3608</c:v>
                </c:pt>
                <c:pt idx="6">
                  <c:v>2788</c:v>
                </c:pt>
                <c:pt idx="7">
                  <c:v>2091</c:v>
                </c:pt>
                <c:pt idx="8">
                  <c:v>2053</c:v>
                </c:pt>
                <c:pt idx="9">
                  <c:v>1641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33024"/>
        <c:axId val="42834560"/>
      </c:barChart>
      <c:catAx>
        <c:axId val="4283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42834560"/>
        <c:crosses val="autoZero"/>
        <c:auto val="1"/>
        <c:lblAlgn val="ctr"/>
        <c:lblOffset val="100"/>
        <c:noMultiLvlLbl val="0"/>
      </c:catAx>
      <c:valAx>
        <c:axId val="42834560"/>
        <c:scaling>
          <c:orientation val="minMax"/>
          <c:max val="2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sv-SE"/>
          </a:p>
        </c:txPr>
        <c:crossAx val="42833024"/>
        <c:crosses val="autoZero"/>
        <c:crossBetween val="between"/>
        <c:majorUnit val="5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9677360907487493"/>
          <c:y val="0.31861957377796152"/>
          <c:w val="0.16194180909961459"/>
          <c:h val="9.3752451593037883E-2"/>
        </c:manualLayout>
      </c:layout>
      <c:overlay val="0"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0930-D37C-48CA-B43E-9B92DD09FDD3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DF644-A069-4454-9C2F-84390B0864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10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6AEA-C1CB-4D80-94AA-F92D869CF1DE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7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07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84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82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78552" y="2297916"/>
            <a:ext cx="6936311" cy="3862019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5336"/>
              </a:lnSpc>
              <a:defRPr sz="4600" cap="all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kapitelsida</a:t>
            </a:r>
            <a:br>
              <a:rPr lang="sv-SE"/>
            </a:br>
            <a:r>
              <a:rPr lang="sv-SE"/>
              <a:t>–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fld id="{8806A9D9-B923-4E96-AFEA-AA402C4379B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0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15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65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45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13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4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63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10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31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B1E5-A81B-1341-8456-85F420D1D165}" type="datetimeFigureOut">
              <a:rPr lang="sv-SE" smtClean="0"/>
              <a:pPr/>
              <a:t>2018-09-20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98E9-B283-6A47-9188-10C54E9783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92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38844"/>
          </a:xfrm>
        </p:spPr>
        <p:txBody>
          <a:bodyPr>
            <a:normAutofit/>
          </a:bodyPr>
          <a:lstStyle/>
          <a:p>
            <a:pPr algn="r"/>
            <a:r>
              <a:rPr lang="sv-SE" sz="6600" dirty="0" smtClean="0">
                <a:solidFill>
                  <a:schemeClr val="bg1"/>
                </a:solidFill>
              </a:rPr>
              <a:t>Säker sepsisvård</a:t>
            </a:r>
            <a:r>
              <a:rPr lang="sv-SE" sz="6000" dirty="0" smtClean="0">
                <a:solidFill>
                  <a:schemeClr val="bg1"/>
                </a:solidFill>
              </a:rPr>
              <a:t/>
            </a:r>
            <a:br>
              <a:rPr lang="sv-SE" sz="6000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2800" dirty="0" smtClean="0">
                <a:solidFill>
                  <a:schemeClr val="bg1"/>
                </a:solidFill>
              </a:rPr>
              <a:t>Lina De Geer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000" dirty="0" smtClean="0">
                <a:solidFill>
                  <a:schemeClr val="bg1"/>
                </a:solidFill>
              </a:rPr>
              <a:t>MD PhD EDA EDIC</a:t>
            </a:r>
            <a:br>
              <a:rPr lang="sv-SE" sz="2000" dirty="0" smtClean="0">
                <a:solidFill>
                  <a:schemeClr val="bg1"/>
                </a:solidFill>
              </a:rPr>
            </a:br>
            <a:r>
              <a:rPr lang="sv-SE" sz="2000" dirty="0" smtClean="0">
                <a:solidFill>
                  <a:schemeClr val="bg1"/>
                </a:solidFill>
              </a:rPr>
              <a:t>ANOPIVA Linköping</a:t>
            </a:r>
            <a:br>
              <a:rPr lang="sv-SE" sz="2000" dirty="0" smtClean="0">
                <a:solidFill>
                  <a:schemeClr val="bg1"/>
                </a:solidFill>
              </a:rPr>
            </a:br>
            <a:r>
              <a:rPr lang="sv-SE" sz="2000" dirty="0" smtClean="0">
                <a:solidFill>
                  <a:schemeClr val="bg1"/>
                </a:solidFill>
              </a:rPr>
              <a:t>styrelseledamot SIS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4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7" y="3841561"/>
            <a:ext cx="7478973" cy="159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09" y="3078992"/>
            <a:ext cx="4525776" cy="364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079668" y="6459913"/>
            <a:ext cx="1340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Wilhelms CCM 2010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148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Guidelines för behandling.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812" y="3005808"/>
            <a:ext cx="3709988" cy="1683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4" y="4599296"/>
            <a:ext cx="3967309" cy="200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Guidelines för behandling.</a:t>
            </a:r>
          </a:p>
          <a:p>
            <a:r>
              <a:rPr lang="sv-SE" sz="1800" dirty="0" smtClean="0"/>
              <a:t>Tidig diagnos och tidig behandling </a:t>
            </a:r>
          </a:p>
          <a:p>
            <a:pPr marL="0" indent="0">
              <a:buNone/>
            </a:pPr>
            <a:r>
              <a:rPr lang="sv-SE" sz="1800" dirty="0" smtClean="0"/>
              <a:t>	är avgörande för outcome.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87" y="2988860"/>
            <a:ext cx="4632911" cy="3739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7452062" y="3204867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Seymour NEJM 2017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853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Guidelines för behandling.</a:t>
            </a:r>
          </a:p>
          <a:p>
            <a:r>
              <a:rPr lang="sv-SE" sz="1800" dirty="0" smtClean="0"/>
              <a:t>Tidig diagnos och tidig behandling är avgörande för outcome.</a:t>
            </a:r>
          </a:p>
          <a:p>
            <a:r>
              <a:rPr lang="sv-SE" sz="1800" dirty="0" smtClean="0"/>
              <a:t>Kräver sammanhängande vårdkedja och oförändrad aktivitet 24/7.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02" y="4504023"/>
            <a:ext cx="6431934" cy="191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Guidelines för behandling.</a:t>
            </a:r>
            <a:endParaRPr lang="sv-SE" sz="1800" dirty="0" smtClean="0">
              <a:solidFill>
                <a:schemeClr val="bg1"/>
              </a:solidFill>
            </a:endParaRPr>
          </a:p>
          <a:p>
            <a:r>
              <a:rPr lang="sv-SE" sz="1800" dirty="0" smtClean="0">
                <a:solidFill>
                  <a:schemeClr val="bg1"/>
                </a:solidFill>
              </a:rPr>
              <a:t>Tidig diagnos och tidig behandling är avgörande för outcome.</a:t>
            </a:r>
          </a:p>
          <a:p>
            <a:r>
              <a:rPr lang="sv-SE" sz="1800" dirty="0" smtClean="0">
                <a:solidFill>
                  <a:schemeClr val="bg1"/>
                </a:solidFill>
              </a:rPr>
              <a:t>Kräver sammanhängande vårdkedja och oförändrad aktivitet 24/7.</a:t>
            </a:r>
          </a:p>
          <a:p>
            <a:endParaRPr lang="sv-SE" sz="1800" dirty="0" smtClean="0"/>
          </a:p>
          <a:p>
            <a:r>
              <a:rPr lang="sv-SE" sz="1800" dirty="0" smtClean="0"/>
              <a:t>Alltjämt hög mortalitet. 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5" y="3043828"/>
            <a:ext cx="66770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2697820"/>
            <a:ext cx="5581933" cy="403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2200684" y="6422201"/>
            <a:ext cx="1436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Kaukonen JAMA 2015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3288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Guidelines för behandling.</a:t>
            </a:r>
            <a:endParaRPr lang="sv-SE" sz="1800" dirty="0" smtClean="0">
              <a:solidFill>
                <a:schemeClr val="bg1"/>
              </a:solidFill>
            </a:endParaRPr>
          </a:p>
          <a:p>
            <a:r>
              <a:rPr lang="sv-SE" sz="1800" dirty="0" smtClean="0">
                <a:solidFill>
                  <a:schemeClr val="bg1"/>
                </a:solidFill>
              </a:rPr>
              <a:t>Tidig diagnos och tidig behandling är avgörande för outcome.</a:t>
            </a:r>
          </a:p>
          <a:p>
            <a:r>
              <a:rPr lang="sv-SE" sz="1800" dirty="0" smtClean="0">
                <a:solidFill>
                  <a:schemeClr val="bg1"/>
                </a:solidFill>
              </a:rPr>
              <a:t>Kräver sammanhängande vårdkedja och oförändrad aktivitet 24/7.</a:t>
            </a:r>
          </a:p>
          <a:p>
            <a:endParaRPr lang="sv-SE" sz="1800" dirty="0" smtClean="0"/>
          </a:p>
          <a:p>
            <a:r>
              <a:rPr lang="sv-SE" sz="1800" dirty="0" smtClean="0"/>
              <a:t>Alltjämt hög mortalitet. 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5" y="3043828"/>
            <a:ext cx="66770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2697820"/>
            <a:ext cx="5581933" cy="403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20868"/>
            <a:ext cx="8229600" cy="434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457200" y="6261571"/>
            <a:ext cx="343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Septisk chock på IVA i Sverige; SIR </a:t>
            </a:r>
            <a:r>
              <a:rPr lang="sv-SE" sz="1400" dirty="0" err="1" smtClean="0"/>
              <a:t>sept</a:t>
            </a:r>
            <a:r>
              <a:rPr lang="sv-SE" sz="1400" dirty="0" smtClean="0"/>
              <a:t> 2018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288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  <a:p>
            <a:r>
              <a:rPr lang="sv-SE" sz="1800" dirty="0" smtClean="0"/>
              <a:t>Guidelines för behandling.</a:t>
            </a:r>
          </a:p>
          <a:p>
            <a:r>
              <a:rPr lang="sv-SE" sz="1800" dirty="0" smtClean="0"/>
              <a:t>Tidig diagnos och tidig behandling är avgörande för outcome.</a:t>
            </a:r>
          </a:p>
          <a:p>
            <a:r>
              <a:rPr lang="sv-SE" sz="1800" dirty="0" smtClean="0"/>
              <a:t>Kräver sammanhängande vårdkedja och oförändrad aktivitet 24/7.</a:t>
            </a:r>
          </a:p>
          <a:p>
            <a:endParaRPr lang="sv-SE" sz="1800" dirty="0" smtClean="0"/>
          </a:p>
          <a:p>
            <a:r>
              <a:rPr lang="sv-SE" sz="1800" dirty="0" smtClean="0"/>
              <a:t>Alltjämt hög mortalitet. </a:t>
            </a:r>
          </a:p>
          <a:p>
            <a:endParaRPr lang="sv-SE" sz="1800" dirty="0" smtClean="0"/>
          </a:p>
          <a:p>
            <a:r>
              <a:rPr lang="sv-SE" sz="1800" dirty="0" smtClean="0"/>
              <a:t>Hanterar vi sepsispatienter perfekt varje gång, överallt och i alla delar av kedjan?  Finns fortfarande förbättringspotential? Säker-dags?</a:t>
            </a:r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 1"/>
          <p:cNvSpPr/>
          <p:nvPr/>
        </p:nvSpPr>
        <p:spPr>
          <a:xfrm>
            <a:off x="354842" y="4981432"/>
            <a:ext cx="8331958" cy="13104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2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– styrgrupp 2018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v-SE" sz="1800" dirty="0" smtClean="0"/>
              <a:t>Föreningen ledningsansvariga i svensk ambulanssjukvård</a:t>
            </a:r>
          </a:p>
          <a:p>
            <a:r>
              <a:rPr lang="sv-SE" sz="1800" dirty="0" smtClean="0"/>
              <a:t>Riksföreningen för ambulanssjuksköterskor</a:t>
            </a:r>
          </a:p>
          <a:p>
            <a:r>
              <a:rPr lang="sv-SE" sz="1800" dirty="0" smtClean="0"/>
              <a:t>Riksföreningen för </a:t>
            </a:r>
            <a:r>
              <a:rPr lang="sv-SE" sz="1800" dirty="0" err="1" smtClean="0"/>
              <a:t>akutssjuksköterskor</a:t>
            </a:r>
            <a:endParaRPr lang="sv-SE" sz="1800" dirty="0" smtClean="0"/>
          </a:p>
          <a:p>
            <a:r>
              <a:rPr lang="sv-SE" sz="1800" dirty="0" smtClean="0"/>
              <a:t>Riksföreningen för anestesi och intensivvård</a:t>
            </a:r>
          </a:p>
          <a:p>
            <a:r>
              <a:rPr lang="sv-SE" sz="1800" dirty="0" smtClean="0"/>
              <a:t>Intresseföreningen för infektionssjuksköterskor</a:t>
            </a:r>
          </a:p>
          <a:p>
            <a:r>
              <a:rPr lang="sv-SE" sz="1800" dirty="0" smtClean="0"/>
              <a:t>Föreningen för klinisk mikrobiologi</a:t>
            </a:r>
          </a:p>
          <a:p>
            <a:r>
              <a:rPr lang="sv-SE" sz="1800" dirty="0" smtClean="0"/>
              <a:t>Svensk förening för akutsjukvård</a:t>
            </a:r>
          </a:p>
          <a:p>
            <a:r>
              <a:rPr lang="sv-SE" sz="1800" dirty="0" smtClean="0"/>
              <a:t>Svenska barnläkarföreningen</a:t>
            </a:r>
          </a:p>
          <a:p>
            <a:r>
              <a:rPr lang="sv-SE" sz="1800" dirty="0" smtClean="0"/>
              <a:t>Svenska infektionsläkarföreningen</a:t>
            </a:r>
          </a:p>
          <a:p>
            <a:r>
              <a:rPr lang="sv-SE" sz="1800" dirty="0" smtClean="0"/>
              <a:t>Infektionsläkarnas sepsisregister</a:t>
            </a:r>
          </a:p>
          <a:p>
            <a:r>
              <a:rPr lang="sv-SE" sz="1800" dirty="0" smtClean="0">
                <a:solidFill>
                  <a:schemeClr val="accent6">
                    <a:lumMod val="50000"/>
                  </a:schemeClr>
                </a:solidFill>
              </a:rPr>
              <a:t>Svensk förening för anestesi och intensivvård</a:t>
            </a:r>
          </a:p>
          <a:p>
            <a:r>
              <a:rPr lang="sv-SE" sz="1800" dirty="0" smtClean="0">
                <a:solidFill>
                  <a:schemeClr val="accent6">
                    <a:lumMod val="50000"/>
                  </a:schemeClr>
                </a:solidFill>
              </a:rPr>
              <a:t>Svenska intensivvårdsregistret</a:t>
            </a:r>
          </a:p>
          <a:p>
            <a:r>
              <a:rPr lang="sv-SE" sz="1800" dirty="0" smtClean="0">
                <a:solidFill>
                  <a:schemeClr val="accent5">
                    <a:lumMod val="50000"/>
                  </a:schemeClr>
                </a:solidFill>
              </a:rPr>
              <a:t>Löf</a:t>
            </a:r>
            <a:endParaRPr lang="sv-SE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228" y="4746952"/>
            <a:ext cx="120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k pil 15"/>
          <p:cNvCxnSpPr/>
          <p:nvPr/>
        </p:nvCxnSpPr>
        <p:spPr>
          <a:xfrm flipH="1">
            <a:off x="5143914" y="5170033"/>
            <a:ext cx="42131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3811803" y="5342264"/>
            <a:ext cx="1753425" cy="11095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öger klammerparentes 1"/>
          <p:cNvSpPr/>
          <p:nvPr/>
        </p:nvSpPr>
        <p:spPr>
          <a:xfrm>
            <a:off x="6870609" y="1719618"/>
            <a:ext cx="129085" cy="4217959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7036860" y="3505431"/>
            <a:ext cx="164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Olika bild av </a:t>
            </a:r>
          </a:p>
          <a:p>
            <a:pPr algn="ctr"/>
            <a:r>
              <a:rPr lang="sv-SE" dirty="0" smtClean="0"/>
              <a:t>sepsispatienten</a:t>
            </a:r>
          </a:p>
        </p:txBody>
      </p:sp>
    </p:spTree>
    <p:extLst>
      <p:ext uri="{BB962C8B-B14F-4D97-AF65-F5344CB8AC3E}">
        <p14:creationId xmlns:p14="http://schemas.microsoft.com/office/powerpoint/2010/main" val="12561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– modell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44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Metod</a:t>
            </a:r>
          </a:p>
          <a:p>
            <a:pPr lvl="1"/>
            <a:r>
              <a:rPr lang="sv-SE" sz="1800" dirty="0" smtClean="0"/>
              <a:t>Självvärdering</a:t>
            </a:r>
          </a:p>
          <a:p>
            <a:pPr lvl="1"/>
            <a:r>
              <a:rPr lang="sv-SE" sz="1800" dirty="0" smtClean="0"/>
              <a:t>Extern granskning		</a:t>
            </a:r>
          </a:p>
          <a:p>
            <a:pPr lvl="1"/>
            <a:r>
              <a:rPr lang="sv-SE" sz="1800" dirty="0" smtClean="0"/>
              <a:t>Åtgärder </a:t>
            </a:r>
          </a:p>
          <a:p>
            <a:pPr lvl="1"/>
            <a:r>
              <a:rPr lang="sv-SE" sz="1800" dirty="0" smtClean="0"/>
              <a:t>Uppföljning			Ca 6 mån.</a:t>
            </a:r>
          </a:p>
          <a:p>
            <a:pPr marL="457200" lvl="1" indent="0">
              <a:buNone/>
            </a:pPr>
            <a:endParaRPr lang="sv-SE" sz="1800" dirty="0" smtClean="0"/>
          </a:p>
          <a:p>
            <a:r>
              <a:rPr lang="sv-SE" sz="2400" dirty="0" smtClean="0"/>
              <a:t>Mål</a:t>
            </a:r>
          </a:p>
          <a:p>
            <a:pPr lvl="1"/>
            <a:r>
              <a:rPr lang="sv-SE" sz="1800" dirty="0" smtClean="0"/>
              <a:t>Minskad morbiditet och mortalitet vid sepsis</a:t>
            </a:r>
          </a:p>
          <a:p>
            <a:pPr marL="457200" lvl="1" indent="0">
              <a:buNone/>
            </a:pPr>
            <a:endParaRPr lang="sv-SE" sz="1800" dirty="0" smtClean="0"/>
          </a:p>
          <a:p>
            <a:r>
              <a:rPr lang="sv-SE" sz="2400" dirty="0" smtClean="0"/>
              <a:t>Nytta för verksamheter och patienter </a:t>
            </a:r>
          </a:p>
          <a:p>
            <a:pPr lvl="1"/>
            <a:r>
              <a:rPr lang="sv-SE" sz="1800" dirty="0" smtClean="0"/>
              <a:t>Identifiera styrkor och förbättringsmöjligheter </a:t>
            </a:r>
          </a:p>
          <a:p>
            <a:pPr lvl="1"/>
            <a:r>
              <a:rPr lang="sv-SE" sz="1800" dirty="0" smtClean="0"/>
              <a:t>Stärka samarbetet mellan professioner och över klinikgränser</a:t>
            </a:r>
          </a:p>
          <a:p>
            <a:pPr lvl="1"/>
            <a:r>
              <a:rPr lang="sv-SE" sz="1800" dirty="0" smtClean="0"/>
              <a:t>Patientcentrerat</a:t>
            </a:r>
          </a:p>
          <a:p>
            <a:pPr lvl="1"/>
            <a:endParaRPr lang="sv-SE" sz="2000" dirty="0" smtClean="0"/>
          </a:p>
        </p:txBody>
      </p:sp>
      <p:cxnSp>
        <p:nvCxnSpPr>
          <p:cNvPr id="9" name="Rak pil 8"/>
          <p:cNvCxnSpPr/>
          <p:nvPr/>
        </p:nvCxnSpPr>
        <p:spPr>
          <a:xfrm>
            <a:off x="3098983" y="2161640"/>
            <a:ext cx="0" cy="118241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– självvärdering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Bakgrundsdata</a:t>
            </a:r>
          </a:p>
          <a:p>
            <a:pPr lvl="1"/>
            <a:r>
              <a:rPr lang="sv-SE" sz="1800" dirty="0" smtClean="0"/>
              <a:t>Upptagningsområde, organisation, bemanningsstruktur, kompetens.</a:t>
            </a:r>
          </a:p>
          <a:p>
            <a:pPr marL="457200" lvl="1" indent="0">
              <a:buNone/>
            </a:pPr>
            <a:endParaRPr lang="sv-SE" sz="2000" dirty="0" smtClean="0"/>
          </a:p>
          <a:p>
            <a:r>
              <a:rPr lang="sv-SE" sz="2400" dirty="0" smtClean="0"/>
              <a:t>Frågor </a:t>
            </a:r>
          </a:p>
          <a:p>
            <a:pPr lvl="1"/>
            <a:r>
              <a:rPr lang="sv-SE" sz="1800" dirty="0" smtClean="0"/>
              <a:t>Fiktiva patientfall</a:t>
            </a:r>
          </a:p>
          <a:p>
            <a:pPr lvl="2"/>
            <a:r>
              <a:rPr lang="sv-SE" sz="1600" dirty="0" smtClean="0"/>
              <a:t>Spegla olika delar av kedjan.</a:t>
            </a:r>
          </a:p>
          <a:p>
            <a:pPr lvl="2"/>
            <a:r>
              <a:rPr lang="sv-SE" sz="1600" dirty="0" smtClean="0"/>
              <a:t>Prehospital verksamhet, akutmottagning.</a:t>
            </a:r>
          </a:p>
          <a:p>
            <a:pPr lvl="2"/>
            <a:r>
              <a:rPr lang="sv-SE" sz="1600" dirty="0" smtClean="0"/>
              <a:t>Vårdavdelning, intensivvård.</a:t>
            </a:r>
          </a:p>
          <a:p>
            <a:pPr lvl="2"/>
            <a:r>
              <a:rPr lang="sv-SE" sz="1600" dirty="0" smtClean="0"/>
              <a:t>Anpassning  till och specifik kompetens för pediatriska patienter.</a:t>
            </a:r>
          </a:p>
          <a:p>
            <a:pPr lvl="2">
              <a:buNone/>
            </a:pPr>
            <a:endParaRPr lang="sv-SE" sz="1600" dirty="0" smtClean="0"/>
          </a:p>
          <a:p>
            <a:pPr lvl="1"/>
            <a:r>
              <a:rPr lang="sv-SE" sz="1800" dirty="0" smtClean="0"/>
              <a:t>Återkommande underfrågor om rutiner, riktlinjer, uppföljning och förbättringsarbeten</a:t>
            </a:r>
          </a:p>
          <a:p>
            <a:pPr lvl="1"/>
            <a:endParaRPr lang="sv-SE" sz="1600" dirty="0" smtClean="0"/>
          </a:p>
          <a:p>
            <a:pPr lvl="1"/>
            <a:endParaRPr lang="sv-SE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6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200" dirty="0" smtClean="0"/>
              <a:t>Landstingens ömsesidiga försäkringsbolag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/>
              <a:t>LöF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Försäkringsbolag ägt av Sveriges landsting och regioner.</a:t>
            </a:r>
          </a:p>
          <a:p>
            <a:pPr lvl="1"/>
            <a:r>
              <a:rPr lang="sv-SE" sz="1800" dirty="0"/>
              <a:t>Försäkrar patienter i landstingsfinansierad vård.</a:t>
            </a:r>
          </a:p>
          <a:p>
            <a:pPr lvl="1"/>
            <a:r>
              <a:rPr lang="sv-SE" sz="1800" dirty="0"/>
              <a:t>Ersätter patienter efter patientskada.</a:t>
            </a:r>
          </a:p>
          <a:p>
            <a:endParaRPr lang="sv-SE" sz="1800" dirty="0"/>
          </a:p>
          <a:p>
            <a:r>
              <a:rPr lang="sv-SE" sz="2400" dirty="0"/>
              <a:t>Arbetar för att minska undvikbara vårdskador.</a:t>
            </a:r>
          </a:p>
          <a:p>
            <a:pPr lvl="1"/>
            <a:r>
              <a:rPr lang="sv-SE" sz="1800" dirty="0"/>
              <a:t>Säkerprojekten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7" y="1603189"/>
            <a:ext cx="865875" cy="4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– extern granskning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Platsbesök</a:t>
            </a:r>
          </a:p>
          <a:p>
            <a:pPr lvl="1"/>
            <a:r>
              <a:rPr lang="sv-SE" sz="1800" dirty="0" smtClean="0"/>
              <a:t>Intervjuer med inblandade i alla delar av kedjan och med olika tjänsteställning</a:t>
            </a:r>
          </a:p>
          <a:p>
            <a:pPr lvl="1"/>
            <a:r>
              <a:rPr lang="sv-SE" sz="1800" dirty="0" smtClean="0"/>
              <a:t>Utgår från självvärderingen</a:t>
            </a:r>
          </a:p>
          <a:p>
            <a:pPr lvl="1"/>
            <a:r>
              <a:rPr lang="sv-SE" sz="1800" i="1" dirty="0" smtClean="0"/>
              <a:t>”Hur fungerar det på riktigt?”</a:t>
            </a:r>
          </a:p>
          <a:p>
            <a:r>
              <a:rPr lang="sv-SE" sz="2400" dirty="0" smtClean="0"/>
              <a:t>Granskningsteam</a:t>
            </a:r>
          </a:p>
          <a:p>
            <a:pPr lvl="1"/>
            <a:r>
              <a:rPr lang="sv-SE" sz="1800" dirty="0" smtClean="0"/>
              <a:t>Representerar föreningarna i styrgruppen, arbetar på sin förenings mandat</a:t>
            </a:r>
          </a:p>
          <a:p>
            <a:pPr lvl="1"/>
            <a:r>
              <a:rPr lang="sv-SE" sz="1800" dirty="0" smtClean="0"/>
              <a:t>4-5 personer (infektions- och anestesi-/IVA-läkare alltid med)</a:t>
            </a:r>
          </a:p>
          <a:p>
            <a:pPr lvl="1"/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sv-SE" sz="1800" strike="sngStrike" dirty="0" smtClean="0">
                <a:solidFill>
                  <a:schemeClr val="bg1">
                    <a:lumMod val="50000"/>
                  </a:schemeClr>
                </a:solidFill>
              </a:rPr>
              <a:t>ärngäng</a:t>
            </a:r>
          </a:p>
          <a:p>
            <a:pPr lvl="1"/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sv-SE" sz="1800" strike="sngStrike" dirty="0" smtClean="0">
                <a:solidFill>
                  <a:schemeClr val="bg1">
                    <a:lumMod val="50000"/>
                  </a:schemeClr>
                </a:solidFill>
              </a:rPr>
              <a:t>nspektöre</a:t>
            </a: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</a:p>
          <a:p>
            <a:r>
              <a:rPr lang="sv-SE" sz="2400" dirty="0" smtClean="0"/>
              <a:t>Sekretess</a:t>
            </a:r>
          </a:p>
          <a:p>
            <a:pPr lvl="1">
              <a:buNone/>
            </a:pPr>
            <a:endParaRPr lang="sv-SE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797" y="4087768"/>
            <a:ext cx="3697758" cy="261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4000" dirty="0" smtClean="0"/>
              <a:t>Säker sepsisvård </a:t>
            </a:r>
            <a:r>
              <a:rPr lang="sv-SE" sz="3200" dirty="0" smtClean="0"/>
              <a:t>– åtgärder och uppföljning</a:t>
            </a: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Återföringsrapport från granskningsteamet</a:t>
            </a:r>
          </a:p>
          <a:p>
            <a:pPr lvl="1"/>
            <a:r>
              <a:rPr lang="sv-SE" sz="1800" dirty="0" smtClean="0"/>
              <a:t>Förslag på åtgärder	</a:t>
            </a:r>
          </a:p>
          <a:p>
            <a:r>
              <a:rPr lang="sv-SE" sz="2400" dirty="0" smtClean="0"/>
              <a:t>Överenskommelse om åtgärder</a:t>
            </a:r>
          </a:p>
          <a:p>
            <a:pPr lvl="1"/>
            <a:r>
              <a:rPr lang="sv-SE" sz="1800" dirty="0" smtClean="0"/>
              <a:t>Verksamheten tillsammans med granskningsteamet</a:t>
            </a:r>
          </a:p>
          <a:p>
            <a:pPr marL="457200" lvl="1" indent="0">
              <a:buNone/>
            </a:pPr>
            <a:endParaRPr lang="sv-SE" sz="2000" dirty="0" smtClean="0"/>
          </a:p>
          <a:p>
            <a:pPr marL="457200" lvl="1" indent="0">
              <a:buNone/>
            </a:pPr>
            <a:endParaRPr lang="sv-SE" sz="2000" dirty="0"/>
          </a:p>
          <a:p>
            <a:pPr marL="457200" lvl="1" indent="0">
              <a:buNone/>
            </a:pPr>
            <a:endParaRPr lang="sv-SE" sz="2000" dirty="0" smtClean="0"/>
          </a:p>
          <a:p>
            <a:r>
              <a:rPr lang="sv-SE" sz="2400" dirty="0" smtClean="0"/>
              <a:t>Uppföljning</a:t>
            </a:r>
          </a:p>
          <a:p>
            <a:pPr lvl="1"/>
            <a:r>
              <a:rPr lang="sv-SE" sz="1800" dirty="0" smtClean="0"/>
              <a:t>Verksamheten tillsammans med granskningsteamet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5270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– några svårigheter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44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Mål</a:t>
            </a:r>
          </a:p>
          <a:p>
            <a:pPr lvl="1"/>
            <a:r>
              <a:rPr lang="sv-SE" sz="1800" dirty="0" smtClean="0"/>
              <a:t>Minskad morbiditet och mortalitet vid sepsis</a:t>
            </a:r>
          </a:p>
          <a:p>
            <a:pPr lvl="1"/>
            <a:endParaRPr lang="sv-SE" sz="1800" dirty="0" smtClean="0"/>
          </a:p>
          <a:p>
            <a:r>
              <a:rPr lang="sv-SE" sz="2400" dirty="0" smtClean="0"/>
              <a:t>Nytta för verksamheter och patienter </a:t>
            </a:r>
          </a:p>
          <a:p>
            <a:pPr lvl="1"/>
            <a:r>
              <a:rPr lang="sv-SE" sz="1800" dirty="0" smtClean="0"/>
              <a:t>Identifiera styrkor och förbättringsmöjligheter </a:t>
            </a:r>
          </a:p>
          <a:p>
            <a:pPr lvl="1"/>
            <a:r>
              <a:rPr lang="sv-SE" sz="1800" dirty="0" smtClean="0"/>
              <a:t>Stärka samarbetet mellan professioner och över klinikgränser</a:t>
            </a:r>
          </a:p>
          <a:p>
            <a:pPr lvl="1"/>
            <a:endParaRPr lang="sv-SE" sz="1800" dirty="0" smtClean="0"/>
          </a:p>
          <a:p>
            <a:r>
              <a:rPr lang="sv-SE" sz="2400" dirty="0" smtClean="0"/>
              <a:t>Fokus på kända problemområden</a:t>
            </a:r>
          </a:p>
          <a:p>
            <a:pPr lvl="1"/>
            <a:r>
              <a:rPr lang="sv-SE" sz="1800" dirty="0" smtClean="0"/>
              <a:t>Igenkänning, beslutsfattande och tid till behandling i vårdkedjan som helhet</a:t>
            </a:r>
          </a:p>
          <a:p>
            <a:pPr lvl="1"/>
            <a:endParaRPr lang="sv-SE" sz="2000" dirty="0" smtClean="0"/>
          </a:p>
          <a:p>
            <a:endParaRPr lang="sv-SE" sz="2400" dirty="0" smtClean="0"/>
          </a:p>
          <a:p>
            <a:pPr lvl="1"/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284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– några svårigheter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44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Mål</a:t>
            </a:r>
          </a:p>
          <a:p>
            <a:pPr lvl="1"/>
            <a:r>
              <a:rPr lang="sv-SE" sz="1800" dirty="0" smtClean="0"/>
              <a:t>Minskad morbiditet och mortalitet vid sepsis</a:t>
            </a:r>
          </a:p>
          <a:p>
            <a:pPr lvl="1"/>
            <a:endParaRPr lang="sv-SE" sz="1800" dirty="0" smtClean="0"/>
          </a:p>
          <a:p>
            <a:r>
              <a:rPr lang="sv-SE" sz="2400" dirty="0" smtClean="0"/>
              <a:t>Nytta för verksamheter och patienter </a:t>
            </a:r>
          </a:p>
          <a:p>
            <a:pPr lvl="1"/>
            <a:r>
              <a:rPr lang="sv-SE" sz="1800" dirty="0" smtClean="0"/>
              <a:t>Identifiera styrkor och förbättringsmöjligheter </a:t>
            </a:r>
          </a:p>
          <a:p>
            <a:pPr lvl="1"/>
            <a:r>
              <a:rPr lang="sv-SE" sz="1800" dirty="0" smtClean="0"/>
              <a:t>Stärka samarbetet mellan professioner och över klinikgränser</a:t>
            </a:r>
          </a:p>
          <a:p>
            <a:pPr lvl="1"/>
            <a:endParaRPr lang="sv-SE" sz="1800" dirty="0" smtClean="0"/>
          </a:p>
          <a:p>
            <a:r>
              <a:rPr lang="sv-SE" sz="2400" dirty="0" smtClean="0"/>
              <a:t>Fokus på kända problemområden</a:t>
            </a:r>
          </a:p>
          <a:p>
            <a:pPr lvl="1"/>
            <a:r>
              <a:rPr lang="sv-SE" sz="1800" dirty="0" smtClean="0"/>
              <a:t>Igenkänning, beslutsfattande och tid till behandling i vårdkedjan som helhet</a:t>
            </a:r>
          </a:p>
          <a:p>
            <a:pPr lvl="1"/>
            <a:endParaRPr lang="sv-SE" sz="2000" dirty="0" smtClean="0"/>
          </a:p>
          <a:p>
            <a:r>
              <a:rPr lang="sv-SE" sz="2400" dirty="0" smtClean="0"/>
              <a:t>Hur utvärdera?</a:t>
            </a:r>
          </a:p>
          <a:p>
            <a:pPr lvl="1"/>
            <a:r>
              <a:rPr lang="sv-SE" sz="1800" dirty="0" smtClean="0"/>
              <a:t>Utfallsmått? Före/efter? Sepsis-3?</a:t>
            </a:r>
          </a:p>
          <a:p>
            <a:pPr lvl="1"/>
            <a:r>
              <a:rPr lang="sv-SE" sz="1800" dirty="0" smtClean="0"/>
              <a:t>Och hur mäta igenkänning av det som inte känns igen…?</a:t>
            </a:r>
          </a:p>
          <a:p>
            <a:endParaRPr lang="sv-SE" sz="2400" dirty="0" smtClean="0"/>
          </a:p>
          <a:p>
            <a:pPr lvl="1"/>
            <a:endParaRPr lang="sv-SE" sz="2000" dirty="0" smtClean="0"/>
          </a:p>
        </p:txBody>
      </p:sp>
      <p:sp>
        <p:nvSpPr>
          <p:cNvPr id="5" name="Höger 4"/>
          <p:cNvSpPr/>
          <p:nvPr/>
        </p:nvSpPr>
        <p:spPr>
          <a:xfrm>
            <a:off x="214952" y="5257732"/>
            <a:ext cx="484496" cy="4846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1939157" y="4307280"/>
            <a:ext cx="5202621" cy="21208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Säker sepsisvård  	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Pilot hösten 2018</a:t>
            </a:r>
          </a:p>
          <a:p>
            <a:pPr lvl="1"/>
            <a:r>
              <a:rPr lang="sv-SE" sz="1800" dirty="0" smtClean="0"/>
              <a:t>Södersjukhuset, Stockholm</a:t>
            </a:r>
          </a:p>
          <a:p>
            <a:pPr lvl="1"/>
            <a:r>
              <a:rPr lang="sv-SE" sz="1800" dirty="0" smtClean="0"/>
              <a:t>Länssjukhuset </a:t>
            </a:r>
            <a:r>
              <a:rPr lang="sv-SE" sz="1800" dirty="0" err="1" smtClean="0"/>
              <a:t>Ryhov</a:t>
            </a:r>
            <a:r>
              <a:rPr lang="sv-SE" sz="1800" dirty="0" smtClean="0"/>
              <a:t>, Jönköping (+ Värnamo och Eksjö)</a:t>
            </a:r>
          </a:p>
          <a:p>
            <a:pPr lvl="1"/>
            <a:r>
              <a:rPr lang="sv-SE" sz="1800" dirty="0" smtClean="0"/>
              <a:t>Lasarettet Ljungby </a:t>
            </a:r>
          </a:p>
          <a:p>
            <a:pPr marL="457200" lvl="1" indent="0">
              <a:buNone/>
            </a:pPr>
            <a:endParaRPr lang="sv-SE" sz="2400" dirty="0" smtClean="0"/>
          </a:p>
          <a:p>
            <a:r>
              <a:rPr lang="sv-SE" sz="2400" dirty="0" err="1" smtClean="0"/>
              <a:t>SFAI-veckan</a:t>
            </a:r>
            <a:r>
              <a:rPr lang="sv-SE" sz="2400" dirty="0" smtClean="0"/>
              <a:t> </a:t>
            </a:r>
          </a:p>
          <a:p>
            <a:r>
              <a:rPr lang="sv-SE" sz="2400" dirty="0" smtClean="0"/>
              <a:t>Patientsäkerhetskonferensen 19-20/9</a:t>
            </a:r>
          </a:p>
          <a:p>
            <a:pPr>
              <a:buNone/>
            </a:pPr>
            <a:r>
              <a:rPr lang="sv-SE" sz="2400" dirty="0" smtClean="0">
                <a:solidFill>
                  <a:schemeClr val="accent5">
                    <a:lumMod val="50000"/>
                  </a:schemeClr>
                </a:solidFill>
              </a:rPr>
              <a:t>				</a:t>
            </a:r>
          </a:p>
          <a:p>
            <a:pPr>
              <a:buNone/>
            </a:pPr>
            <a:r>
              <a:rPr lang="sv-SE" sz="2400" dirty="0" smtClean="0">
                <a:solidFill>
                  <a:schemeClr val="accent5">
                    <a:lumMod val="50000"/>
                  </a:schemeClr>
                </a:solidFill>
              </a:rPr>
              <a:t>					</a:t>
            </a:r>
            <a:r>
              <a:rPr lang="sv-SE" sz="2400" b="1" dirty="0" smtClean="0">
                <a:solidFill>
                  <a:schemeClr val="accent5">
                    <a:lumMod val="50000"/>
                  </a:schemeClr>
                </a:solidFill>
              </a:rPr>
              <a:t>Välkomna att höra av er om ni</a:t>
            </a:r>
          </a:p>
          <a:p>
            <a:pPr>
              <a:buNone/>
            </a:pPr>
            <a:r>
              <a:rPr lang="sv-SE" sz="2000" b="1" dirty="0" smtClean="0">
                <a:solidFill>
                  <a:schemeClr val="accent5">
                    <a:lumMod val="50000"/>
                  </a:schemeClr>
                </a:solidFill>
              </a:rPr>
              <a:t>						Önskar granskning</a:t>
            </a:r>
          </a:p>
          <a:p>
            <a:pPr>
              <a:buNone/>
            </a:pPr>
            <a:r>
              <a:rPr lang="sv-SE" sz="2000" b="1" dirty="0" smtClean="0">
                <a:solidFill>
                  <a:schemeClr val="accent5">
                    <a:lumMod val="50000"/>
                  </a:schemeClr>
                </a:solidFill>
              </a:rPr>
              <a:t>						Önskar delta i granskningsteam</a:t>
            </a:r>
          </a:p>
          <a:p>
            <a:endParaRPr lang="sv-S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8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v-SE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sv-SE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v-SE" sz="3600" dirty="0" smtClean="0">
                <a:solidFill>
                  <a:schemeClr val="bg1"/>
                </a:solidFill>
              </a:rPr>
              <a:t>Tack!</a:t>
            </a:r>
          </a:p>
          <a:p>
            <a:pPr algn="ctr">
              <a:buNone/>
            </a:pPr>
            <a:endParaRPr lang="sv-SE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sv-SE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v-SE" sz="2000" dirty="0" err="1" smtClean="0">
                <a:solidFill>
                  <a:schemeClr val="bg1"/>
                </a:solidFill>
              </a:rPr>
              <a:t>saker.sepsis@lof.se</a:t>
            </a:r>
            <a:endParaRPr lang="sv-SE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v-SE" sz="2000" dirty="0" err="1" smtClean="0">
                <a:solidFill>
                  <a:schemeClr val="bg1"/>
                </a:solidFill>
              </a:rPr>
              <a:t>lina.de.geer@regionostergotland.se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08345AF6-6780-464A-9A5D-632AD959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37"/>
            <a:ext cx="9143999" cy="4564063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4000" dirty="0" smtClean="0"/>
              <a:t>Säkerprojekten</a:t>
            </a:r>
            <a:endParaRPr lang="sv-SE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8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err="1" smtClean="0"/>
              <a:t>Säkerprojekten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625"/>
          </a:xfrm>
        </p:spPr>
        <p:txBody>
          <a:bodyPr>
            <a:normAutofit/>
          </a:bodyPr>
          <a:lstStyle/>
          <a:p>
            <a:r>
              <a:rPr lang="sv-SE" sz="2400" dirty="0" smtClean="0"/>
              <a:t>Samarbete mellan Löf och specialitets-/yrkesföreningar</a:t>
            </a:r>
          </a:p>
          <a:p>
            <a:pPr lvl="1"/>
            <a:r>
              <a:rPr lang="sv-SE" sz="1800" dirty="0" smtClean="0"/>
              <a:t>Multidisciplinärt och tvärprofessionellt</a:t>
            </a:r>
          </a:p>
          <a:p>
            <a:endParaRPr lang="sv-SE" sz="1800" dirty="0" smtClean="0"/>
          </a:p>
          <a:p>
            <a:r>
              <a:rPr lang="sv-SE" sz="2400" dirty="0" smtClean="0"/>
              <a:t>Forum för erfarenhetsutbyte och spridning av goda idéer, ex.:</a:t>
            </a:r>
          </a:p>
          <a:p>
            <a:pPr lvl="1"/>
            <a:r>
              <a:rPr lang="sv-SE" sz="1800" dirty="0" smtClean="0"/>
              <a:t>Säker förlossningsvård – samlade råd ang. telefonrådgivning, checklista vid akut </a:t>
            </a:r>
            <a:r>
              <a:rPr lang="sv-SE" sz="1800" dirty="0" err="1" smtClean="0"/>
              <a:t>sectio</a:t>
            </a:r>
            <a:r>
              <a:rPr lang="sv-SE" sz="1800" dirty="0" smtClean="0"/>
              <a:t>, mm</a:t>
            </a:r>
          </a:p>
          <a:p>
            <a:pPr lvl="1"/>
            <a:r>
              <a:rPr lang="sv-SE" sz="1800" dirty="0" smtClean="0"/>
              <a:t>PRISS – samlade rekommendationer ang. optimering, antibiotikaprofylax, mm</a:t>
            </a:r>
          </a:p>
          <a:p>
            <a:pPr lvl="1"/>
            <a:endParaRPr lang="sv-SE" sz="1800" dirty="0" smtClean="0"/>
          </a:p>
          <a:p>
            <a:r>
              <a:rPr lang="sv-SE" sz="2400" dirty="0" smtClean="0"/>
              <a:t>Identifiera genomgående problemområden och åtgärda, ex.:</a:t>
            </a:r>
          </a:p>
          <a:p>
            <a:pPr lvl="1"/>
            <a:r>
              <a:rPr lang="sv-SE" sz="1800" dirty="0" smtClean="0"/>
              <a:t>Säker förlossningsvård – CTG-tolkning, nu webutbildning</a:t>
            </a:r>
          </a:p>
          <a:p>
            <a:pPr lvl="1"/>
            <a:r>
              <a:rPr lang="sv-SE" sz="1800" dirty="0" smtClean="0"/>
              <a:t>Säker traumavård – nationella traumalarmskriterier</a:t>
            </a:r>
            <a:endParaRPr lang="sv-SE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err="1" smtClean="0"/>
              <a:t>Säkerprojekten</a:t>
            </a:r>
            <a:endParaRPr lang="sv-SE" sz="4000" dirty="0"/>
          </a:p>
        </p:txBody>
      </p:sp>
      <p:sp>
        <p:nvSpPr>
          <p:cNvPr id="4" name="textruta 3"/>
          <p:cNvSpPr txBox="1"/>
          <p:nvPr/>
        </p:nvSpPr>
        <p:spPr>
          <a:xfrm>
            <a:off x="1811622" y="1638981"/>
            <a:ext cx="6425233" cy="7059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1372"/>
              </a:spcBef>
            </a:pPr>
            <a:r>
              <a:rPr lang="sv-SE" sz="1500" spc="-30" dirty="0">
                <a:solidFill>
                  <a:srgbClr val="002060"/>
                </a:solidFill>
              </a:rPr>
              <a:t>2007 Säker </a:t>
            </a:r>
            <a:r>
              <a:rPr lang="sv-SE" sz="1500" spc="-30" dirty="0" smtClean="0">
                <a:solidFill>
                  <a:srgbClr val="002060"/>
                </a:solidFill>
              </a:rPr>
              <a:t>förlossningsvård</a:t>
            </a:r>
            <a:r>
              <a:rPr lang="sv-SE" sz="1500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sv-SE" sz="1500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sv-SE" sz="1200" spc="-30" dirty="0">
                <a:solidFill>
                  <a:prstClr val="black"/>
                </a:solidFill>
              </a:rPr>
              <a:t>Minska antalet förlossningsskador på barn och mamma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814266" y="2470621"/>
            <a:ext cx="6425233" cy="7059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1372"/>
              </a:spcBef>
            </a:pPr>
            <a:r>
              <a:rPr lang="sv-SE" sz="1500" spc="-30" dirty="0">
                <a:solidFill>
                  <a:srgbClr val="002060"/>
                </a:solidFill>
              </a:rPr>
              <a:t>2009 PRISS (</a:t>
            </a:r>
            <a:r>
              <a:rPr lang="sv-SE" sz="1500" spc="-30" dirty="0" smtClean="0">
                <a:solidFill>
                  <a:srgbClr val="002060"/>
                </a:solidFill>
              </a:rPr>
              <a:t>Protesrelaterade infektioner ska stoppas</a:t>
            </a:r>
            <a:r>
              <a:rPr lang="sv-SE" sz="1500" spc="-30" dirty="0">
                <a:solidFill>
                  <a:srgbClr val="002060"/>
                </a:solidFill>
              </a:rPr>
              <a:t>)</a:t>
            </a:r>
            <a:r>
              <a:rPr lang="sv-SE" sz="1500" spc="-100" dirty="0">
                <a:solidFill>
                  <a:srgbClr val="162983"/>
                </a:solidFill>
                <a:cs typeface="Arial" panose="020B0604020202020204" pitchFamily="34" charset="0"/>
              </a:rPr>
              <a:t/>
            </a:r>
            <a:br>
              <a:rPr lang="sv-SE" sz="1500" spc="-100" dirty="0">
                <a:solidFill>
                  <a:srgbClr val="162983"/>
                </a:solidFill>
                <a:cs typeface="Arial" panose="020B0604020202020204" pitchFamily="34" charset="0"/>
              </a:rPr>
            </a:br>
            <a:r>
              <a:rPr lang="sv-SE" sz="1200" spc="-30" dirty="0">
                <a:solidFill>
                  <a:prstClr val="black"/>
                </a:solidFill>
              </a:rPr>
              <a:t>Halvera förekomsten av infektion efter protesoperation i knä och höft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811622" y="3303284"/>
            <a:ext cx="6425233" cy="7059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1372"/>
              </a:spcBef>
            </a:pPr>
            <a:r>
              <a:rPr lang="sv-SE" sz="1500" spc="-30" dirty="0">
                <a:solidFill>
                  <a:srgbClr val="002060"/>
                </a:solidFill>
              </a:rPr>
              <a:t>2011 Säker </a:t>
            </a:r>
            <a:r>
              <a:rPr lang="sv-SE" sz="1500" spc="-30" dirty="0" smtClean="0">
                <a:solidFill>
                  <a:srgbClr val="002060"/>
                </a:solidFill>
              </a:rPr>
              <a:t>bukkirurgi</a:t>
            </a:r>
            <a:r>
              <a:rPr lang="sv-SE" sz="1500" spc="-1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sv-SE" sz="1500" spc="-1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v-SE" sz="1200" spc="-30" dirty="0">
                <a:solidFill>
                  <a:srgbClr val="002060"/>
                </a:solidFill>
              </a:rPr>
              <a:t>Halvera risken för vårdskada och komplikation vid bukkirurgi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811622" y="5154502"/>
            <a:ext cx="6425233" cy="7059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500" spc="-30" dirty="0">
                <a:solidFill>
                  <a:srgbClr val="002060"/>
                </a:solidFill>
              </a:rPr>
              <a:t>2017 Säker </a:t>
            </a:r>
            <a:r>
              <a:rPr lang="sv-SE" sz="1500" spc="-30" dirty="0" smtClean="0">
                <a:solidFill>
                  <a:srgbClr val="002060"/>
                </a:solidFill>
              </a:rPr>
              <a:t>suicidprevention</a:t>
            </a:r>
            <a:r>
              <a:rPr lang="sv-SE" sz="1500" spc="-100" dirty="0">
                <a:solidFill>
                  <a:srgbClr val="162983"/>
                </a:solidFill>
                <a:cs typeface="Arial" panose="020B0604020202020204" pitchFamily="34" charset="0"/>
              </a:rPr>
              <a:t/>
            </a:r>
            <a:br>
              <a:rPr lang="sv-SE" sz="1500" spc="-100" dirty="0">
                <a:solidFill>
                  <a:srgbClr val="162983"/>
                </a:solidFill>
                <a:cs typeface="Arial" panose="020B0604020202020204" pitchFamily="34" charset="0"/>
              </a:rPr>
            </a:br>
            <a:r>
              <a:rPr lang="sv-SE" sz="1200" spc="-30" dirty="0">
                <a:solidFill>
                  <a:prstClr val="black"/>
                </a:solidFill>
              </a:rPr>
              <a:t>Minska antalet suicid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11622" y="4225533"/>
            <a:ext cx="6425233" cy="7059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1372"/>
              </a:spcBef>
            </a:pPr>
            <a:r>
              <a:rPr lang="sv-SE" sz="1500" spc="-30" dirty="0">
                <a:solidFill>
                  <a:srgbClr val="002060"/>
                </a:solidFill>
              </a:rPr>
              <a:t>2014 Säker </a:t>
            </a:r>
            <a:r>
              <a:rPr lang="sv-SE" sz="1500" spc="-30" dirty="0" smtClean="0">
                <a:solidFill>
                  <a:srgbClr val="002060"/>
                </a:solidFill>
              </a:rPr>
              <a:t>traumavård</a:t>
            </a:r>
            <a:r>
              <a:rPr lang="sv-SE" sz="1500" spc="-100" dirty="0">
                <a:solidFill>
                  <a:srgbClr val="51AED4"/>
                </a:solidFill>
                <a:cs typeface="Arial" panose="020B0604020202020204" pitchFamily="34" charset="0"/>
              </a:rPr>
              <a:t/>
            </a:r>
            <a:br>
              <a:rPr lang="sv-SE" sz="1500" spc="-100" dirty="0">
                <a:solidFill>
                  <a:srgbClr val="51AED4"/>
                </a:solidFill>
                <a:cs typeface="Arial" panose="020B0604020202020204" pitchFamily="34" charset="0"/>
              </a:rPr>
            </a:br>
            <a:r>
              <a:rPr lang="sv-SE" sz="1200" spc="-30" dirty="0">
                <a:solidFill>
                  <a:prstClr val="black"/>
                </a:solidFill>
              </a:rPr>
              <a:t>Minska morbiditet och mortalitet vid trauma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>
            <a:fillRect/>
          </a:stretch>
        </p:blipFill>
        <p:spPr bwMode="auto">
          <a:xfrm>
            <a:off x="583267" y="1543887"/>
            <a:ext cx="884204" cy="732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RI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2" y="2366958"/>
            <a:ext cx="862984" cy="809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" y="3176581"/>
            <a:ext cx="837605" cy="832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6" y="4931493"/>
            <a:ext cx="826450" cy="82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6" y="4089326"/>
            <a:ext cx="842170" cy="84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F71290D8-5362-4EB7-B3DA-CB2475662DF2}"/>
              </a:ext>
            </a:extLst>
          </p:cNvPr>
          <p:cNvSpPr txBox="1"/>
          <p:nvPr/>
        </p:nvSpPr>
        <p:spPr>
          <a:xfrm>
            <a:off x="1811622" y="5929267"/>
            <a:ext cx="6425233" cy="7059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1372"/>
              </a:spcBef>
            </a:pPr>
            <a:r>
              <a:rPr lang="sv-SE" sz="1500" spc="-30" dirty="0">
                <a:solidFill>
                  <a:srgbClr val="002060"/>
                </a:solidFill>
              </a:rPr>
              <a:t>2018 Säker </a:t>
            </a:r>
            <a:r>
              <a:rPr lang="sv-SE" sz="1500" spc="-30" dirty="0" smtClean="0">
                <a:solidFill>
                  <a:srgbClr val="002060"/>
                </a:solidFill>
              </a:rPr>
              <a:t>sepsisvård</a:t>
            </a:r>
            <a:r>
              <a:rPr lang="sv-SE" sz="1500" spc="-100" dirty="0">
                <a:solidFill>
                  <a:srgbClr val="162983"/>
                </a:solidFill>
                <a:cs typeface="Arial" panose="020B0604020202020204" pitchFamily="34" charset="0"/>
              </a:rPr>
              <a:t/>
            </a:r>
            <a:br>
              <a:rPr lang="sv-SE" sz="1500" spc="-100" dirty="0">
                <a:solidFill>
                  <a:srgbClr val="162983"/>
                </a:solidFill>
                <a:cs typeface="Arial" panose="020B0604020202020204" pitchFamily="34" charset="0"/>
              </a:rPr>
            </a:br>
            <a:r>
              <a:rPr lang="sv-SE" sz="1200" spc="-30" dirty="0">
                <a:solidFill>
                  <a:prstClr val="black"/>
                </a:solidFill>
              </a:rPr>
              <a:t>Minska morbiditet och mortalitet vid sepsis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299BD998-AC73-4281-8BEB-CE7E4403D8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904"/>
          <a:stretch/>
        </p:blipFill>
        <p:spPr>
          <a:xfrm>
            <a:off x="640372" y="5860462"/>
            <a:ext cx="920089" cy="77476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1" name="Ellips 20"/>
          <p:cNvSpPr/>
          <p:nvPr/>
        </p:nvSpPr>
        <p:spPr>
          <a:xfrm>
            <a:off x="457200" y="5720827"/>
            <a:ext cx="4240924" cy="9144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727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latshållare för innehåll 3" descr="Skärmavbild 2016-02-28 kl. 19.43.57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93" b="-34793"/>
          <a:stretch>
            <a:fillRect/>
          </a:stretch>
        </p:blipFill>
        <p:spPr>
          <a:xfrm>
            <a:off x="3308299" y="1021554"/>
            <a:ext cx="5595390" cy="307724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370300"/>
              </p:ext>
            </p:extLst>
          </p:nvPr>
        </p:nvGraphicFramePr>
        <p:xfrm>
          <a:off x="1742220" y="2361063"/>
          <a:ext cx="5844797" cy="42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Rak pil 7"/>
          <p:cNvCxnSpPr/>
          <p:nvPr/>
        </p:nvCxnSpPr>
        <p:spPr>
          <a:xfrm>
            <a:off x="1965278" y="5308978"/>
            <a:ext cx="477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7696200" y="6297975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SIR </a:t>
            </a:r>
            <a:r>
              <a:rPr lang="sv-SE" sz="1100" dirty="0" err="1" smtClean="0"/>
              <a:t>sept</a:t>
            </a:r>
            <a:r>
              <a:rPr lang="sv-SE" sz="1100" dirty="0" smtClean="0"/>
              <a:t> 2018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767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pPr>
              <a:buNone/>
            </a:pPr>
            <a:endParaRPr lang="sv-SE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260709"/>
              </p:ext>
            </p:extLst>
          </p:nvPr>
        </p:nvGraphicFramePr>
        <p:xfrm>
          <a:off x="1742220" y="2361063"/>
          <a:ext cx="5844797" cy="42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Rak pil 6"/>
          <p:cNvCxnSpPr/>
          <p:nvPr/>
        </p:nvCxnSpPr>
        <p:spPr>
          <a:xfrm flipH="1">
            <a:off x="2811438" y="3951025"/>
            <a:ext cx="3002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7696200" y="6297975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SIR </a:t>
            </a:r>
            <a:r>
              <a:rPr lang="sv-SE" sz="1100" dirty="0" err="1" smtClean="0"/>
              <a:t>sept</a:t>
            </a:r>
            <a:r>
              <a:rPr lang="sv-SE" sz="1100" dirty="0" smtClean="0"/>
              <a:t> 2018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7427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 smtClean="0"/>
              <a:t>Sepsis – några saker vi alla vet</a:t>
            </a:r>
            <a:endParaRPr lang="sv-SE" sz="40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5552"/>
          </a:xfrm>
        </p:spPr>
        <p:txBody>
          <a:bodyPr>
            <a:normAutofit/>
          </a:bodyPr>
          <a:lstStyle/>
          <a:p>
            <a:r>
              <a:rPr lang="sv-SE" sz="1800" dirty="0" smtClean="0"/>
              <a:t>Vedertagen definition.</a:t>
            </a:r>
          </a:p>
          <a:p>
            <a:r>
              <a:rPr lang="sv-SE" sz="1800" dirty="0" smtClean="0"/>
              <a:t>Välkänd patientgrupp för alla här (vilken var din senaste?).</a:t>
            </a:r>
          </a:p>
          <a:p>
            <a:r>
              <a:rPr lang="sv-SE" sz="1800" dirty="0" smtClean="0"/>
              <a:t>Kostbart (IVA = $$$)</a:t>
            </a:r>
          </a:p>
          <a:p>
            <a:r>
              <a:rPr lang="sv-SE" sz="1800" dirty="0" smtClean="0"/>
              <a:t>Incidensen fortfarande oklar, men inte låg och sannolikt underskattad.</a:t>
            </a:r>
          </a:p>
          <a:p>
            <a:pPr>
              <a:buNone/>
            </a:pPr>
            <a:endParaRPr lang="sv-SE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74638"/>
            <a:ext cx="1447800" cy="9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7079668" y="6459913"/>
            <a:ext cx="1340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Wilhelms CCM 2010</a:t>
            </a:r>
            <a:endParaRPr lang="sv-SE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7" y="3841561"/>
            <a:ext cx="7478973" cy="159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960</Words>
  <Application>Microsoft Office PowerPoint</Application>
  <PresentationFormat>Bildspel på skärmen (4:3)</PresentationFormat>
  <Paragraphs>226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Säker sepsisvård  Lina De Geer MD PhD EDA EDIC ANOPIVA Linköping styrelseledamot SIS</vt:lpstr>
      <vt:lpstr>Landstingens ömsesidiga försäkringsbolag</vt:lpstr>
      <vt:lpstr>Säkerprojekten</vt:lpstr>
      <vt:lpstr>Säkerprojekten</vt:lpstr>
      <vt:lpstr>Säkerprojekten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Sepsis – några saker vi alla vet</vt:lpstr>
      <vt:lpstr>Säker sepsisvård – styrgrupp 2018</vt:lpstr>
      <vt:lpstr>Säker sepsisvård – modell</vt:lpstr>
      <vt:lpstr>Säker sepsisvård – självvärdering</vt:lpstr>
      <vt:lpstr>Säker sepsisvård – extern granskning</vt:lpstr>
      <vt:lpstr>Säker sepsisvård – åtgärder och uppföljning</vt:lpstr>
      <vt:lpstr>Säker sepsisvård – några svårigheter</vt:lpstr>
      <vt:lpstr>Säker sepsisvård – några svårigheter</vt:lpstr>
      <vt:lpstr>Säker sepsisvård   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Säker sepsisvård</dc:title>
  <dc:creator>Lina De Geer</dc:creator>
  <cp:lastModifiedBy>De Geer Lina</cp:lastModifiedBy>
  <cp:revision>50</cp:revision>
  <dcterms:created xsi:type="dcterms:W3CDTF">2018-08-05T15:37:25Z</dcterms:created>
  <dcterms:modified xsi:type="dcterms:W3CDTF">2018-09-20T05:14:29Z</dcterms:modified>
</cp:coreProperties>
</file>